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1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7409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73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0679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7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68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4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1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8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6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7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0ED11-E5A9-4D26-AE3B-29988535E2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087038-F496-4FD4-B6A2-F449981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1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431" y="1636782"/>
            <a:ext cx="9261893" cy="164630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Real –Time Hand Tracking and Gesture Recognition for</a:t>
            </a:r>
            <a:br>
              <a:rPr lang="en-US" sz="3200" dirty="0"/>
            </a:br>
            <a:r>
              <a:rPr lang="en-US" sz="3200" dirty="0"/>
              <a:t>Human-Computer </a:t>
            </a:r>
            <a:r>
              <a:rPr lang="en-US" sz="3200" dirty="0" smtClean="0"/>
              <a:t>Interaction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64" y="4891177"/>
            <a:ext cx="9144000" cy="815195"/>
          </a:xfrm>
        </p:spPr>
        <p:txBody>
          <a:bodyPr>
            <a:normAutofit/>
          </a:bodyPr>
          <a:lstStyle/>
          <a:p>
            <a:r>
              <a:rPr lang="en-US" sz="2000" dirty="0"/>
              <a:t>Cristina Manresa, Javier </a:t>
            </a:r>
            <a:r>
              <a:rPr lang="en-US" sz="2000" dirty="0" err="1"/>
              <a:t>Varona</a:t>
            </a:r>
            <a:r>
              <a:rPr lang="en-US" sz="2000" dirty="0"/>
              <a:t>, Ramon Mas and Francisco J. </a:t>
            </a:r>
            <a:r>
              <a:rPr lang="en-US" sz="2000" dirty="0" smtClean="0"/>
              <a:t>Perales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10952" y="3944166"/>
            <a:ext cx="349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Based on HUMODAN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85669" y="5584870"/>
            <a:ext cx="694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Electronic Journal on Computer Vision and Image Analysis</a:t>
            </a:r>
          </a:p>
        </p:txBody>
      </p:sp>
    </p:spTree>
    <p:extLst>
      <p:ext uri="{BB962C8B-B14F-4D97-AF65-F5344CB8AC3E}">
        <p14:creationId xmlns:p14="http://schemas.microsoft.com/office/powerpoint/2010/main" val="5986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Tracking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6346" y="1530154"/>
                <a:ext cx="8596668" cy="3880773"/>
              </a:xfrm>
            </p:spPr>
            <p:txBody>
              <a:bodyPr/>
              <a:lstStyle/>
              <a:p>
                <a:r>
                  <a:rPr lang="en-US" dirty="0" smtClean="0"/>
                  <a:t>We represent hand by : 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(</m:t>
                    </m:r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</m:t>
                    </m:r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l-G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Estimate hypothesis</a:t>
                </a:r>
                <a:r>
                  <a:rPr lang="en-US" dirty="0"/>
                  <a:t> </a:t>
                </a:r>
                <a:r>
                  <a:rPr lang="en-US" dirty="0" smtClean="0"/>
                  <a:t>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 (</m:t>
                    </m:r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</m:t>
                    </m:r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l-GR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Based on : 		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fr-FR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+ 1) − 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) =</m:t>
                    </m:r>
                    <m:acc>
                      <m:accPr>
                        <m:chr m:val="⃗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)−</m:t>
                    </m:r>
                    <m:acc>
                      <m:accPr>
                        <m:chr m:val="⃗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−1)</m:t>
                    </m:r>
                  </m:oMath>
                </a14:m>
                <a:endParaRPr lang="fr-FR" dirty="0" smtClean="0"/>
              </a:p>
              <a:p>
                <a:pPr marL="0" indent="0">
                  <a:buNone/>
                </a:pPr>
                <a:r>
                  <a:rPr lang="fr-FR" dirty="0" smtClean="0"/>
                  <a:t>    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en-US" dirty="0"/>
                  <a:t>dynamical model of constant velocity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fr-FR" dirty="0" smtClean="0"/>
                  <a:t>	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/>
                  <a:t/>
                </a:r>
                <a:br>
                  <a:rPr lang="fr-FR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346" y="1530154"/>
                <a:ext cx="8596668" cy="3880773"/>
              </a:xfrm>
              <a:blipFill rotWithShape="0">
                <a:blip r:embed="rId2"/>
                <a:stretch>
                  <a:fillRect l="-1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67" y="3470541"/>
            <a:ext cx="4045687" cy="3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23" y="231937"/>
            <a:ext cx="8596668" cy="1320800"/>
          </a:xfrm>
        </p:spPr>
        <p:txBody>
          <a:bodyPr/>
          <a:lstStyle/>
          <a:p>
            <a:r>
              <a:rPr lang="en-US" dirty="0" smtClean="0"/>
              <a:t>Blob Detection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097" y="968076"/>
            <a:ext cx="2947090" cy="2325227"/>
          </a:xfrm>
        </p:spPr>
      </p:pic>
      <p:sp>
        <p:nvSpPr>
          <p:cNvPr id="4" name="Rounded Rectangle 3"/>
          <p:cNvSpPr/>
          <p:nvPr/>
        </p:nvSpPr>
        <p:spPr>
          <a:xfrm>
            <a:off x="1526874" y="1956274"/>
            <a:ext cx="1880560" cy="57319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Thresholding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331976" y="2581932"/>
            <a:ext cx="166749" cy="211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097" y="3324379"/>
            <a:ext cx="2947090" cy="233067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526874" y="4128205"/>
            <a:ext cx="1880560" cy="57319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Closing * 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30554" y="4859528"/>
            <a:ext cx="166749" cy="211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448574" y="5808448"/>
            <a:ext cx="7401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8906" y="5961842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threshold( </a:t>
            </a:r>
            <a:r>
              <a:rPr lang="en-US" sz="1200" dirty="0" err="1"/>
              <a:t>src_gray</a:t>
            </a:r>
            <a:r>
              <a:rPr lang="en-US" sz="1200" dirty="0"/>
              <a:t>, </a:t>
            </a:r>
            <a:r>
              <a:rPr lang="en-US" sz="1200" dirty="0" err="1"/>
              <a:t>dst</a:t>
            </a:r>
            <a:r>
              <a:rPr lang="en-US" sz="1200" dirty="0"/>
              <a:t>, </a:t>
            </a:r>
            <a:r>
              <a:rPr lang="en-US" sz="1200" dirty="0" err="1"/>
              <a:t>threshold_value</a:t>
            </a:r>
            <a:r>
              <a:rPr lang="en-US" sz="1200" dirty="0"/>
              <a:t>, </a:t>
            </a:r>
            <a:r>
              <a:rPr lang="en-US" sz="1200" dirty="0" err="1"/>
              <a:t>max_BINARY_value,threshold_type</a:t>
            </a:r>
            <a:r>
              <a:rPr lang="en-US" sz="1200" dirty="0"/>
              <a:t> 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8906" y="6238841"/>
            <a:ext cx="8816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Mat Kernel = </a:t>
            </a:r>
            <a:r>
              <a:rPr lang="en-US" sz="1200" dirty="0" err="1"/>
              <a:t>getStructuringElement</a:t>
            </a:r>
            <a:r>
              <a:rPr lang="en-US" sz="1200" dirty="0"/>
              <a:t>(MORPH_ELLIPSE, Size(3, 3));</a:t>
            </a:r>
          </a:p>
          <a:p>
            <a:r>
              <a:rPr lang="en-US" sz="1200" dirty="0" err="1"/>
              <a:t>morphologyEx</a:t>
            </a:r>
            <a:r>
              <a:rPr lang="en-US" sz="1200" dirty="0"/>
              <a:t>(</a:t>
            </a:r>
            <a:r>
              <a:rPr lang="en-US" sz="1200" dirty="0" err="1"/>
              <a:t>HSL_cons_frame</a:t>
            </a:r>
            <a:r>
              <a:rPr lang="en-US" sz="1200" dirty="0"/>
              <a:t>, </a:t>
            </a:r>
            <a:r>
              <a:rPr lang="en-US" sz="1200" dirty="0" err="1"/>
              <a:t>HSL_cons_frame</a:t>
            </a:r>
            <a:r>
              <a:rPr lang="en-US" sz="1200" dirty="0"/>
              <a:t>, MORPH_CLOSE, Kernel);</a:t>
            </a:r>
          </a:p>
        </p:txBody>
      </p:sp>
    </p:spTree>
    <p:extLst>
      <p:ext uri="{BB962C8B-B14F-4D97-AF65-F5344CB8AC3E}">
        <p14:creationId xmlns:p14="http://schemas.microsoft.com/office/powerpoint/2010/main" val="205239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611" y="172020"/>
            <a:ext cx="8596668" cy="1320800"/>
          </a:xfrm>
        </p:spPr>
        <p:txBody>
          <a:bodyPr>
            <a:normAutofit/>
          </a:bodyPr>
          <a:lstStyle/>
          <a:p>
            <a:r>
              <a:rPr lang="en-US" sz="2800" dirty="0"/>
              <a:t>Blob </a:t>
            </a:r>
            <a:r>
              <a:rPr lang="en-US" sz="2800" dirty="0" smtClean="0"/>
              <a:t>Detection (continue)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75" y="832420"/>
            <a:ext cx="3088690" cy="2437944"/>
          </a:xfrm>
        </p:spPr>
      </p:pic>
      <p:sp>
        <p:nvSpPr>
          <p:cNvPr id="4" name="Rounded Rectangle 3"/>
          <p:cNvSpPr/>
          <p:nvPr/>
        </p:nvSpPr>
        <p:spPr>
          <a:xfrm>
            <a:off x="1673524" y="1807453"/>
            <a:ext cx="2234247" cy="3795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Median filter(blur)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31986" y="4360876"/>
            <a:ext cx="2717320" cy="3795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 Biggest Contours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15067" y="3422763"/>
            <a:ext cx="1751162" cy="3795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Find Contours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15065" y="5298989"/>
            <a:ext cx="1751162" cy="3795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Convex hull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45" y="3311572"/>
            <a:ext cx="3132550" cy="246879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2707272" y="2290319"/>
            <a:ext cx="166749" cy="211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707272" y="3954725"/>
            <a:ext cx="166749" cy="211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2707272" y="4932408"/>
            <a:ext cx="166749" cy="211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48574" y="5808448"/>
            <a:ext cx="7401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8135" y="5808448"/>
            <a:ext cx="3587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medianBlur</a:t>
            </a:r>
            <a:r>
              <a:rPr lang="en-US" sz="1200" dirty="0" smtClean="0"/>
              <a:t>(</a:t>
            </a:r>
            <a:r>
              <a:rPr lang="en-US" sz="1200" dirty="0" err="1" smtClean="0"/>
              <a:t>Src</a:t>
            </a:r>
            <a:r>
              <a:rPr lang="en-US" sz="1200" dirty="0" smtClean="0"/>
              <a:t>, </a:t>
            </a:r>
            <a:r>
              <a:rPr lang="en-US" sz="1200" dirty="0" err="1" smtClean="0"/>
              <a:t>Dst,size</a:t>
            </a:r>
            <a:r>
              <a:rPr lang="en-US" sz="1200" dirty="0" smtClean="0"/>
              <a:t>);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8135" y="6108082"/>
            <a:ext cx="7487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findContours</a:t>
            </a:r>
            <a:r>
              <a:rPr lang="fr-FR" sz="1200" dirty="0"/>
              <a:t>(</a:t>
            </a:r>
            <a:r>
              <a:rPr lang="fr-FR" sz="1200" dirty="0" err="1"/>
              <a:t>HSL_cons_frame</a:t>
            </a:r>
            <a:r>
              <a:rPr lang="fr-FR" sz="1200" dirty="0"/>
              <a:t>, contours, </a:t>
            </a:r>
            <a:r>
              <a:rPr lang="fr-FR" sz="1200" dirty="0" err="1"/>
              <a:t>hierarchy</a:t>
            </a:r>
            <a:r>
              <a:rPr lang="fr-FR" sz="1200" dirty="0"/>
              <a:t>, RETR_EXTERNAL, CHAIN_APPROX_SIMPLE, Point(0, 0));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28135" y="6424480"/>
            <a:ext cx="1115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convexHull</a:t>
            </a:r>
            <a:r>
              <a:rPr lang="en-US" sz="1200" dirty="0"/>
              <a:t>(Mat(contours[s]), </a:t>
            </a:r>
            <a:r>
              <a:rPr lang="en-US" sz="1200" dirty="0" err="1" smtClean="0"/>
              <a:t>Dst</a:t>
            </a:r>
            <a:r>
              <a:rPr lang="en-US" sz="1200" dirty="0" smtClean="0"/>
              <a:t>, </a:t>
            </a:r>
            <a:r>
              <a:rPr lang="en-US" sz="1200" dirty="0"/>
              <a:t>false);</a:t>
            </a:r>
          </a:p>
        </p:txBody>
      </p:sp>
    </p:spTree>
    <p:extLst>
      <p:ext uri="{BB962C8B-B14F-4D97-AF65-F5344CB8AC3E}">
        <p14:creationId xmlns:p14="http://schemas.microsoft.com/office/powerpoint/2010/main" val="250560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4" y="668522"/>
            <a:ext cx="3352470" cy="2639179"/>
          </a:xfrm>
        </p:spPr>
      </p:pic>
      <p:sp>
        <p:nvSpPr>
          <p:cNvPr id="4" name="Rounded Rectangle 3"/>
          <p:cNvSpPr/>
          <p:nvPr/>
        </p:nvSpPr>
        <p:spPr>
          <a:xfrm>
            <a:off x="448574" y="1565506"/>
            <a:ext cx="4106035" cy="59705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Remove Redundant Convex points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Douglas-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Peucker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algorithm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342647" y="2270879"/>
            <a:ext cx="166749" cy="211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57611" y="172020"/>
            <a:ext cx="8596668" cy="1320800"/>
          </a:xfrm>
        </p:spPr>
        <p:txBody>
          <a:bodyPr>
            <a:normAutofit/>
          </a:bodyPr>
          <a:lstStyle/>
          <a:p>
            <a:r>
              <a:rPr lang="en-US" sz="2800" dirty="0"/>
              <a:t>Blob </a:t>
            </a:r>
            <a:r>
              <a:rPr lang="en-US" sz="2800" dirty="0" smtClean="0"/>
              <a:t>Detection (continue)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885795" y="4484746"/>
            <a:ext cx="3080452" cy="3795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Find Convexity Defects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42647" y="5061523"/>
            <a:ext cx="166749" cy="211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4" y="3336775"/>
            <a:ext cx="3352470" cy="263189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48574" y="6041354"/>
            <a:ext cx="7401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4619" y="6041354"/>
            <a:ext cx="474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approxPolyDP</a:t>
            </a:r>
            <a:r>
              <a:rPr lang="en-US" sz="1200" dirty="0" smtClean="0"/>
              <a:t>(</a:t>
            </a:r>
            <a:r>
              <a:rPr lang="en-US" sz="1200" dirty="0" err="1" smtClean="0"/>
              <a:t>Src</a:t>
            </a:r>
            <a:r>
              <a:rPr lang="en-US" sz="1200" dirty="0" smtClean="0"/>
              <a:t>, </a:t>
            </a:r>
            <a:r>
              <a:rPr lang="en-US" sz="1200" dirty="0" err="1" smtClean="0"/>
              <a:t>Dst</a:t>
            </a:r>
            <a:r>
              <a:rPr lang="en-US" sz="1200" dirty="0" smtClean="0"/>
              <a:t>, 18</a:t>
            </a:r>
            <a:r>
              <a:rPr lang="en-US" sz="1200" dirty="0"/>
              <a:t>, true);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3245" y="6392174"/>
            <a:ext cx="4813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convexityDefects</a:t>
            </a:r>
            <a:r>
              <a:rPr lang="en-US" sz="1200" dirty="0" smtClean="0"/>
              <a:t>(contours, </a:t>
            </a:r>
            <a:r>
              <a:rPr lang="en-US" sz="1200" dirty="0" err="1" smtClean="0"/>
              <a:t>convexhull</a:t>
            </a:r>
            <a:r>
              <a:rPr lang="en-US" sz="1200" dirty="0" smtClean="0"/>
              <a:t>, defects);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01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74" y="609600"/>
            <a:ext cx="3338827" cy="2624450"/>
          </a:xfrm>
        </p:spPr>
      </p:pic>
      <p:sp>
        <p:nvSpPr>
          <p:cNvPr id="4" name="Rounded Rectangle 3"/>
          <p:cNvSpPr/>
          <p:nvPr/>
        </p:nvSpPr>
        <p:spPr>
          <a:xfrm>
            <a:off x="677334" y="1650737"/>
            <a:ext cx="4136206" cy="6352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Remove Redundant Convexity Defects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(My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662062" y="2516198"/>
            <a:ext cx="166749" cy="211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7611" y="172020"/>
            <a:ext cx="8596668" cy="1320800"/>
          </a:xfrm>
        </p:spPr>
        <p:txBody>
          <a:bodyPr>
            <a:normAutofit/>
          </a:bodyPr>
          <a:lstStyle/>
          <a:p>
            <a:r>
              <a:rPr lang="en-US" sz="2800" dirty="0"/>
              <a:t>Blob </a:t>
            </a:r>
            <a:r>
              <a:rPr lang="en-US" sz="2800" dirty="0" smtClean="0"/>
              <a:t>Detection (continue)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557611" y="4477325"/>
            <a:ext cx="4136206" cy="93474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Bounding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Ellipse 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(Fitzgibbon algorithm)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73" y="3477272"/>
            <a:ext cx="3338827" cy="26353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4015" y="6323162"/>
            <a:ext cx="429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fitEllipse</a:t>
            </a:r>
            <a:r>
              <a:rPr lang="en-US" sz="1200" dirty="0" smtClean="0"/>
              <a:t>(points);</a:t>
            </a:r>
            <a:endParaRPr lang="en-US" sz="12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91706" y="6205256"/>
            <a:ext cx="7401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57611" y="17202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Gesture Detection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28" y="1626152"/>
            <a:ext cx="1918389" cy="170917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8" b="9791"/>
          <a:stretch/>
        </p:blipFill>
        <p:spPr>
          <a:xfrm>
            <a:off x="3908371" y="1621766"/>
            <a:ext cx="1923596" cy="1690778"/>
          </a:xfrm>
        </p:spPr>
      </p:pic>
      <p:sp>
        <p:nvSpPr>
          <p:cNvPr id="7" name="TextBox 6"/>
          <p:cNvSpPr txBox="1"/>
          <p:nvPr/>
        </p:nvSpPr>
        <p:spPr>
          <a:xfrm>
            <a:off x="2457802" y="1095038"/>
            <a:ext cx="13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"/>
          <a:stretch/>
        </p:blipFill>
        <p:spPr>
          <a:xfrm>
            <a:off x="5971321" y="1619742"/>
            <a:ext cx="1640709" cy="16835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92470" y="1140740"/>
            <a:ext cx="13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99884" y="1140740"/>
            <a:ext cx="13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Move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" y="4040088"/>
            <a:ext cx="1819446" cy="20258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6393" y="3670756"/>
            <a:ext cx="13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1" y="4040088"/>
            <a:ext cx="1349145" cy="2025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9" y="4040088"/>
            <a:ext cx="1906266" cy="2028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16" y="4040088"/>
            <a:ext cx="2015665" cy="20114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02952" y="3665055"/>
            <a:ext cx="13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6215" y="3676021"/>
            <a:ext cx="13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Right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20416" y="3665055"/>
            <a:ext cx="13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41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68060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Gesture Detection (continue)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80695"/>
            <a:ext cx="8596668" cy="3880773"/>
          </a:xfrm>
        </p:spPr>
        <p:txBody>
          <a:bodyPr/>
          <a:lstStyle/>
          <a:p>
            <a:r>
              <a:rPr lang="en-US" sz="2400" dirty="0" smtClean="0"/>
              <a:t>Start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All Defects are visible</a:t>
            </a:r>
          </a:p>
          <a:p>
            <a:r>
              <a:rPr lang="en-US" dirty="0" smtClean="0"/>
              <a:t>2. All finger tips are visible</a:t>
            </a:r>
          </a:p>
          <a:p>
            <a:r>
              <a:rPr lang="en-US" dirty="0" smtClean="0"/>
              <a:t>3. 185 &gt; Angle of hand &gt; 165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or 15 &gt; Angle of hand &gt; 0</a:t>
            </a:r>
          </a:p>
          <a:p>
            <a:r>
              <a:rPr lang="en-US" dirty="0" smtClean="0"/>
              <a:t>4. Aspect Ratio of bounding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Rect</a:t>
            </a:r>
            <a:r>
              <a:rPr lang="en-US" dirty="0"/>
              <a:t> </a:t>
            </a:r>
            <a:r>
              <a:rPr lang="en-US" dirty="0" smtClean="0"/>
              <a:t>is about 1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107" y="1164565"/>
            <a:ext cx="5405673" cy="42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1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6574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Stop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1. Number of Defects &lt; 2</a:t>
            </a:r>
          </a:p>
          <a:p>
            <a:r>
              <a:rPr lang="en-US" dirty="0" smtClean="0"/>
              <a:t>2. Number of Finger Tips &lt; 2</a:t>
            </a:r>
          </a:p>
          <a:p>
            <a:r>
              <a:rPr lang="en-US" dirty="0"/>
              <a:t>3. 185 &gt; Angle of hand &gt; 165</a:t>
            </a:r>
          </a:p>
          <a:p>
            <a:pPr marL="0" indent="0">
              <a:buNone/>
            </a:pPr>
            <a:r>
              <a:rPr lang="en-US" dirty="0"/>
              <a:t>	or 15 &gt; Angle of hand &gt; </a:t>
            </a:r>
            <a:r>
              <a:rPr lang="en-US" dirty="0" smtClean="0"/>
              <a:t>0</a:t>
            </a:r>
          </a:p>
          <a:p>
            <a:r>
              <a:rPr lang="en-US" dirty="0" smtClean="0"/>
              <a:t>4. </a:t>
            </a:r>
            <a:r>
              <a:rPr lang="en-US" dirty="0"/>
              <a:t>Aspect Ratio of bounding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	  </a:t>
            </a:r>
            <a:r>
              <a:rPr lang="en-US" dirty="0" err="1" smtClean="0"/>
              <a:t>Rect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between 1.1 to 1.6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368060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Gesture Detection (continue)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58" y="1237562"/>
            <a:ext cx="5320590" cy="42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19843"/>
            <a:ext cx="8596668" cy="4721520"/>
          </a:xfrm>
        </p:spPr>
        <p:txBody>
          <a:bodyPr/>
          <a:lstStyle/>
          <a:p>
            <a:r>
              <a:rPr lang="en-US" sz="2400" dirty="0" smtClean="0"/>
              <a:t>Move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1. Number of Defects &lt; 2</a:t>
            </a:r>
          </a:p>
          <a:p>
            <a:r>
              <a:rPr lang="en-US" dirty="0"/>
              <a:t>2. Number of Finger Tips &lt; </a:t>
            </a:r>
            <a:r>
              <a:rPr lang="en-US" dirty="0" smtClean="0"/>
              <a:t>2</a:t>
            </a:r>
          </a:p>
          <a:p>
            <a:r>
              <a:rPr lang="en-US" dirty="0"/>
              <a:t>3. 185 &gt; Angle of hand &gt; 165</a:t>
            </a:r>
          </a:p>
          <a:p>
            <a:pPr marL="0" indent="0">
              <a:buNone/>
            </a:pPr>
            <a:r>
              <a:rPr lang="en-US" dirty="0"/>
              <a:t>	or 15 &gt; Angle of hand &gt;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 smtClean="0"/>
              <a:t>4. </a:t>
            </a:r>
            <a:r>
              <a:rPr lang="en-US" dirty="0"/>
              <a:t>Aspect Ratio of bounding </a:t>
            </a:r>
          </a:p>
          <a:p>
            <a:pPr marL="0" indent="0">
              <a:buNone/>
            </a:pPr>
            <a:r>
              <a:rPr lang="en-US" dirty="0"/>
              <a:t>    	  </a:t>
            </a:r>
            <a:r>
              <a:rPr lang="en-US" dirty="0" err="1"/>
              <a:t>Rect</a:t>
            </a:r>
            <a:r>
              <a:rPr lang="en-US" dirty="0"/>
              <a:t> &gt;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368060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Gesture Detection (continue)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99" y="1173192"/>
            <a:ext cx="5378904" cy="42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7334" y="368060"/>
            <a:ext cx="8596668" cy="71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Gesture Detection (continue)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1319843"/>
            <a:ext cx="8596668" cy="4721520"/>
          </a:xfrm>
        </p:spPr>
        <p:txBody>
          <a:bodyPr/>
          <a:lstStyle/>
          <a:p>
            <a:r>
              <a:rPr lang="en-US" sz="2400" dirty="0" smtClean="0"/>
              <a:t>Back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1. Number of Defects &lt; 2</a:t>
            </a:r>
          </a:p>
          <a:p>
            <a:r>
              <a:rPr lang="en-US" dirty="0"/>
              <a:t>2. Number of Finger Tips &lt; </a:t>
            </a:r>
            <a:r>
              <a:rPr lang="en-US" dirty="0" smtClean="0"/>
              <a:t>2</a:t>
            </a:r>
          </a:p>
          <a:p>
            <a:r>
              <a:rPr lang="en-US" dirty="0"/>
              <a:t>3. 185 &gt; Angle of hand &gt; 165</a:t>
            </a:r>
          </a:p>
          <a:p>
            <a:pPr marL="0" indent="0">
              <a:buNone/>
            </a:pPr>
            <a:r>
              <a:rPr lang="en-US" dirty="0"/>
              <a:t>	or 15 &gt; Angle of hand &gt;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 smtClean="0"/>
              <a:t>4. </a:t>
            </a:r>
            <a:r>
              <a:rPr lang="en-US" dirty="0"/>
              <a:t>Aspect Ratio of bounding </a:t>
            </a:r>
          </a:p>
          <a:p>
            <a:pPr marL="0" indent="0">
              <a:buNone/>
            </a:pPr>
            <a:r>
              <a:rPr lang="en-US" dirty="0"/>
              <a:t>    	  </a:t>
            </a:r>
            <a:r>
              <a:rPr lang="en-US" dirty="0" err="1"/>
              <a:t>Rect</a:t>
            </a:r>
            <a:r>
              <a:rPr lang="en-US" dirty="0"/>
              <a:t> &gt;</a:t>
            </a:r>
            <a:r>
              <a:rPr lang="en-US" dirty="0" smtClean="0"/>
              <a:t> 2</a:t>
            </a:r>
          </a:p>
          <a:p>
            <a:r>
              <a:rPr lang="en-US" dirty="0" smtClean="0"/>
              <a:t>5. Hand area is less than 50000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and has decreasing rate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351" y="1319843"/>
            <a:ext cx="5109699" cy="40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2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Why ?!!			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1- Augmented Reality (AR)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6" y="2255479"/>
            <a:ext cx="4409120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46" y="2255478"/>
            <a:ext cx="424018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368060"/>
            <a:ext cx="8596668" cy="71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Gesture Detection (continue)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7334" y="1319843"/>
            <a:ext cx="8596668" cy="4721520"/>
          </a:xfrm>
        </p:spPr>
        <p:txBody>
          <a:bodyPr/>
          <a:lstStyle/>
          <a:p>
            <a:r>
              <a:rPr lang="en-US" sz="2400" dirty="0" smtClean="0"/>
              <a:t>Back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1. Number of Defects &lt; 2</a:t>
            </a:r>
          </a:p>
          <a:p>
            <a:r>
              <a:rPr lang="en-US" dirty="0"/>
              <a:t>2. Number of Finger Tips &lt; </a:t>
            </a:r>
            <a:r>
              <a:rPr lang="en-US" dirty="0" smtClean="0"/>
              <a:t>2</a:t>
            </a:r>
          </a:p>
          <a:p>
            <a:r>
              <a:rPr lang="en-US" dirty="0"/>
              <a:t>3. 185 &gt; Angle of hand &gt; 165</a:t>
            </a:r>
          </a:p>
          <a:p>
            <a:pPr marL="0" indent="0">
              <a:buNone/>
            </a:pPr>
            <a:r>
              <a:rPr lang="en-US" dirty="0"/>
              <a:t>	or 15 &gt; Angle of hand &gt;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 smtClean="0"/>
              <a:t>4. </a:t>
            </a:r>
            <a:r>
              <a:rPr lang="en-US" dirty="0"/>
              <a:t>Aspect Ratio of bounding </a:t>
            </a:r>
          </a:p>
          <a:p>
            <a:pPr marL="0" indent="0">
              <a:buNone/>
            </a:pPr>
            <a:r>
              <a:rPr lang="en-US" dirty="0"/>
              <a:t>    	  </a:t>
            </a:r>
            <a:r>
              <a:rPr lang="en-US" dirty="0" err="1"/>
              <a:t>Rect</a:t>
            </a:r>
            <a:r>
              <a:rPr lang="en-US" dirty="0"/>
              <a:t> &gt;</a:t>
            </a:r>
            <a:r>
              <a:rPr lang="en-US" dirty="0" smtClean="0"/>
              <a:t> 2</a:t>
            </a:r>
          </a:p>
          <a:p>
            <a:r>
              <a:rPr lang="en-US" dirty="0" smtClean="0"/>
              <a:t>5. Hand area is greater than 70000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and has increasing rate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59" y="1487715"/>
            <a:ext cx="4807775" cy="38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564" y="2493034"/>
            <a:ext cx="9432824" cy="2832335"/>
          </a:xfrm>
        </p:spPr>
        <p:txBody>
          <a:bodyPr/>
          <a:lstStyle/>
          <a:p>
            <a:r>
              <a:rPr lang="en-US" dirty="0" smtClean="0"/>
              <a:t>You can access code and all of files and paper 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smtClean="0"/>
              <a:t>github.com/EmbeddedAndMore/Hand-Detection-and-Gesture-	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?!!</a:t>
            </a:r>
            <a:br>
              <a:rPr lang="en-US" dirty="0" smtClean="0"/>
            </a:br>
            <a:r>
              <a:rPr lang="en-US" sz="2800" dirty="0" smtClean="0"/>
              <a:t>2- Mixed Reality (MR)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5" y="2189300"/>
            <a:ext cx="4770406" cy="33610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3"/>
          <a:stretch/>
        </p:blipFill>
        <p:spPr>
          <a:xfrm>
            <a:off x="5085431" y="2189300"/>
            <a:ext cx="5199392" cy="33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Example of Mixed Realiti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750" y="2160588"/>
            <a:ext cx="8364538" cy="3881437"/>
          </a:xfrm>
        </p:spPr>
      </p:pic>
    </p:spTree>
    <p:extLst>
      <p:ext uri="{BB962C8B-B14F-4D97-AF65-F5344CB8AC3E}">
        <p14:creationId xmlns:p14="http://schemas.microsoft.com/office/powerpoint/2010/main" val="200468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human-computer interaction (HCI)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:</a:t>
            </a:r>
          </a:p>
          <a:p>
            <a:pPr lvl="1"/>
            <a:r>
              <a:rPr lang="en-US" dirty="0" err="1" smtClean="0"/>
              <a:t>recognise</a:t>
            </a:r>
            <a:r>
              <a:rPr lang="en-US" dirty="0" smtClean="0"/>
              <a:t> </a:t>
            </a:r>
            <a:r>
              <a:rPr lang="en-US" dirty="0"/>
              <a:t>human gestures in a natural way </a:t>
            </a:r>
          </a:p>
          <a:p>
            <a:pPr lvl="1"/>
            <a:r>
              <a:rPr lang="en-US" dirty="0"/>
              <a:t>measure the hand configuration in each time instant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Solution :</a:t>
            </a:r>
          </a:p>
          <a:p>
            <a:pPr lvl="1"/>
            <a:r>
              <a:rPr lang="en-US" dirty="0"/>
              <a:t>use of uniquely </a:t>
            </a:r>
            <a:r>
              <a:rPr lang="en-US" dirty="0" smtClean="0"/>
              <a:t>colored gloves </a:t>
            </a:r>
            <a:r>
              <a:rPr lang="en-US" dirty="0"/>
              <a:t>or markers on hands or </a:t>
            </a:r>
            <a:r>
              <a:rPr lang="en-US" dirty="0" smtClean="0"/>
              <a:t>fingers</a:t>
            </a:r>
          </a:p>
          <a:p>
            <a:pPr lvl="1"/>
            <a:r>
              <a:rPr lang="en-US" dirty="0"/>
              <a:t>using a controlled background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/>
              <a:t>Solution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106" y="2656936"/>
            <a:ext cx="7867896" cy="3384426"/>
          </a:xfrm>
        </p:spPr>
        <p:txBody>
          <a:bodyPr/>
          <a:lstStyle/>
          <a:p>
            <a:r>
              <a:rPr lang="en-US" dirty="0"/>
              <a:t>Low </a:t>
            </a:r>
            <a:r>
              <a:rPr lang="en-US" dirty="0" smtClean="0"/>
              <a:t>Resolution – Low Cost </a:t>
            </a:r>
            <a:r>
              <a:rPr lang="en-US" dirty="0"/>
              <a:t>Webcam</a:t>
            </a:r>
            <a:endParaRPr lang="en-US" dirty="0" smtClean="0"/>
          </a:p>
          <a:p>
            <a:r>
              <a:rPr lang="en-US" dirty="0" smtClean="0"/>
              <a:t>Complex background</a:t>
            </a:r>
          </a:p>
          <a:p>
            <a:r>
              <a:rPr lang="en-US" dirty="0" smtClean="0"/>
              <a:t>Real – time</a:t>
            </a:r>
          </a:p>
          <a:p>
            <a:r>
              <a:rPr lang="en-US" dirty="0"/>
              <a:t>gesture recognition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1- Hand Segmentation</a:t>
            </a:r>
          </a:p>
          <a:p>
            <a:pPr marL="457200" lvl="1" indent="0">
              <a:buNone/>
            </a:pPr>
            <a:r>
              <a:rPr lang="en-US" dirty="0"/>
              <a:t>we choose </a:t>
            </a:r>
            <a:r>
              <a:rPr lang="en-US" dirty="0" smtClean="0"/>
              <a:t>skin-color </a:t>
            </a:r>
            <a:r>
              <a:rPr lang="en-US" dirty="0"/>
              <a:t>as </a:t>
            </a:r>
            <a:r>
              <a:rPr lang="en-US" dirty="0" smtClean="0"/>
              <a:t>the hand </a:t>
            </a:r>
            <a:r>
              <a:rPr lang="en-US" dirty="0"/>
              <a:t>feature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2- Hand Tracking</a:t>
            </a:r>
          </a:p>
          <a:p>
            <a:pPr marL="457200" lvl="1" indent="0">
              <a:buNone/>
            </a:pPr>
            <a:r>
              <a:rPr lang="en-US" dirty="0"/>
              <a:t>We use </a:t>
            </a:r>
            <a:r>
              <a:rPr lang="en-US" dirty="0" smtClean="0"/>
              <a:t>a pixel-based </a:t>
            </a:r>
            <a:r>
              <a:rPr lang="en-US" dirty="0"/>
              <a:t>tracking for the temporal update of the hand state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 3- Gesture Detection</a:t>
            </a:r>
          </a:p>
          <a:p>
            <a:pPr marL="457200" lvl="1" indent="0">
              <a:buNone/>
            </a:pPr>
            <a:r>
              <a:rPr lang="en-US" dirty="0"/>
              <a:t>we use the estimated hand </a:t>
            </a:r>
            <a:r>
              <a:rPr lang="en-US" dirty="0" smtClean="0"/>
              <a:t>state to </a:t>
            </a:r>
            <a:r>
              <a:rPr lang="en-US" dirty="0"/>
              <a:t>extract several hand features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 </a:t>
            </a:r>
            <a:r>
              <a:rPr lang="en-US" dirty="0" smtClean="0"/>
              <a:t>Segmentation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700" dirty="0" smtClean="0"/>
              <a:t>1- Learning 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8" y="2436635"/>
            <a:ext cx="4319635" cy="34293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80" y="2387894"/>
            <a:ext cx="4464842" cy="34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RGB-space to the </a:t>
            </a:r>
            <a:r>
              <a:rPr lang="en-US" dirty="0" smtClean="0"/>
              <a:t>HSL-space</a:t>
            </a:r>
          </a:p>
          <a:p>
            <a:r>
              <a:rPr lang="en-US" dirty="0" smtClean="0"/>
              <a:t>Discarding </a:t>
            </a:r>
            <a:r>
              <a:rPr lang="en-US" dirty="0"/>
              <a:t>saturation values near </a:t>
            </a:r>
            <a:r>
              <a:rPr lang="en-US" dirty="0" smtClean="0"/>
              <a:t>0</a:t>
            </a:r>
          </a:p>
          <a:p>
            <a:r>
              <a:rPr lang="en-US" dirty="0" smtClean="0"/>
              <a:t>Background Subtraction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Hand </a:t>
            </a:r>
            <a:r>
              <a:rPr lang="en-US" dirty="0" smtClean="0"/>
              <a:t>Segmentation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700" dirty="0" smtClean="0"/>
              <a:t>1- Learning 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74" y="1270000"/>
            <a:ext cx="2835332" cy="2226229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84" y="4381257"/>
            <a:ext cx="6193791" cy="1660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334" y="6271551"/>
            <a:ext cx="7194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cvtColor</a:t>
            </a:r>
            <a:r>
              <a:rPr lang="en-US" sz="1400" b="1" dirty="0"/>
              <a:t>(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0070C0"/>
                </a:solidFill>
              </a:rPr>
              <a:t>InputArray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/>
              <a:t>src</a:t>
            </a:r>
            <a:r>
              <a:rPr lang="en-US" sz="1400" b="1" dirty="0"/>
              <a:t>,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0070C0"/>
                </a:solidFill>
              </a:rPr>
              <a:t>OutputArray</a:t>
            </a:r>
            <a:r>
              <a:rPr lang="en-US" sz="1400" dirty="0"/>
              <a:t> </a:t>
            </a:r>
            <a:r>
              <a:rPr lang="en-US" sz="1400" dirty="0" err="1"/>
              <a:t>dst</a:t>
            </a:r>
            <a:r>
              <a:rPr lang="en-US" sz="1400" b="1" dirty="0"/>
              <a:t>,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0070C0"/>
                </a:solidFill>
              </a:rPr>
              <a:t>int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smtClean="0"/>
              <a:t>code = </a:t>
            </a:r>
            <a:r>
              <a:rPr lang="en-US" sz="1400" dirty="0">
                <a:solidFill>
                  <a:srgbClr val="7030A0"/>
                </a:solidFill>
              </a:rPr>
              <a:t>CV_HLS2BGR</a:t>
            </a:r>
            <a:r>
              <a:rPr lang="en-US" sz="1400" dirty="0"/>
              <a:t> </a:t>
            </a:r>
            <a:r>
              <a:rPr lang="en-US" sz="1400" b="1" dirty="0" smtClean="0"/>
              <a:t>,</a:t>
            </a:r>
            <a:r>
              <a:rPr lang="en-US" sz="1400" dirty="0" smtClean="0"/>
              <a:t> </a:t>
            </a:r>
            <a:r>
              <a:rPr lang="en-US" sz="1400" dirty="0" err="1">
                <a:solidFill>
                  <a:srgbClr val="0070C0"/>
                </a:solidFill>
              </a:rPr>
              <a:t>int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/>
              <a:t>dstCn</a:t>
            </a:r>
            <a:r>
              <a:rPr lang="en-US" sz="1400" dirty="0"/>
              <a:t> </a:t>
            </a:r>
            <a:r>
              <a:rPr lang="en-US" sz="1400" b="1" dirty="0" smtClean="0"/>
              <a:t>=0)</a:t>
            </a:r>
            <a:endParaRPr lang="en-US" sz="1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48574" y="6041362"/>
            <a:ext cx="7401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9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671</TotalTime>
  <Words>422</Words>
  <Application>Microsoft Office PowerPoint</Application>
  <PresentationFormat>Widescreen</PresentationFormat>
  <Paragraphs>128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Trebuchet MS</vt:lpstr>
      <vt:lpstr>Wingdings 3</vt:lpstr>
      <vt:lpstr>Facet</vt:lpstr>
      <vt:lpstr>Real –Time Hand Tracking and Gesture Recognition for Human-Computer Interaction</vt:lpstr>
      <vt:lpstr>Why ?!!    1- Augmented Reality (AR)</vt:lpstr>
      <vt:lpstr>Why ?!! 2- Mixed Reality (MR)</vt:lpstr>
      <vt:lpstr>PowerPoint Presentation</vt:lpstr>
      <vt:lpstr>human-computer interaction (HCI)   </vt:lpstr>
      <vt:lpstr>Our Solution Characteristics</vt:lpstr>
      <vt:lpstr>Steps :</vt:lpstr>
      <vt:lpstr>Hand Segmentation  1- Learning : </vt:lpstr>
      <vt:lpstr>Hand Segmentation  1- Learning : </vt:lpstr>
      <vt:lpstr>Hand Tracking</vt:lpstr>
      <vt:lpstr>Blob Detection</vt:lpstr>
      <vt:lpstr>Blob Detection (continue)</vt:lpstr>
      <vt:lpstr>Blob Detection (continue)</vt:lpstr>
      <vt:lpstr>Blob Detection (continue)</vt:lpstr>
      <vt:lpstr>PowerPoint Presentation</vt:lpstr>
      <vt:lpstr>Gesture Detection (continue) </vt:lpstr>
      <vt:lpstr>Gesture Detection (continue) </vt:lpstr>
      <vt:lpstr>Gesture Detection (continue) </vt:lpstr>
      <vt:lpstr>PowerPoint Presentation</vt:lpstr>
      <vt:lpstr>PowerPoint Presentation</vt:lpstr>
      <vt:lpstr>Finally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–Time Hand Tracking and Gesture Recognition for Human-Computer Interaction</dc:title>
  <dc:creator>MRT www.Win2Farsi.com</dc:creator>
  <cp:lastModifiedBy>MRT www.Win2Farsi.com</cp:lastModifiedBy>
  <cp:revision>38</cp:revision>
  <dcterms:created xsi:type="dcterms:W3CDTF">2016-12-27T11:24:22Z</dcterms:created>
  <dcterms:modified xsi:type="dcterms:W3CDTF">2016-12-28T15:59:02Z</dcterms:modified>
</cp:coreProperties>
</file>